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Old Standard TT"/>
      <p:regular r:id="rId19"/>
      <p:bold r:id="rId20"/>
      <p: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ldStandardT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ldStandardTT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b9ca3a054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b9ca3a054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b9ca3a0541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b9ca3a0541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b9ca3a0541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b9ca3a054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90357f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9035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90357f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90357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90357f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90357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b9ca3a054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b9ca3a054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f90357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f90357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90357f_0_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90357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9.pn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1.png"/><Relationship Id="rId5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6875" y="1451275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Límite</a:t>
            </a:r>
            <a:r>
              <a:rPr lang="es" sz="4800"/>
              <a:t> de Confusión</a:t>
            </a:r>
            <a:endParaRPr sz="48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6875" y="3623154"/>
            <a:ext cx="8118600" cy="10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Nombres:		Lukas Dumond, Joaquín Parra y Lucas Reyes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700"/>
              <a:t>Profesor:		Eloy Alvarado Narváez</a:t>
            </a:r>
            <a:endParaRPr sz="1700"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 b="3" l="0" r="0" t="61596"/>
          <a:stretch/>
        </p:blipFill>
        <p:spPr>
          <a:xfrm>
            <a:off x="0" y="-1503273"/>
            <a:ext cx="9144000" cy="3493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2045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Probabilidad de deflexion</a:t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un caso </a:t>
            </a:r>
            <a:r>
              <a:rPr lang="es"/>
              <a:t>unidimensional</a:t>
            </a:r>
            <a:r>
              <a:rPr lang="es"/>
              <a:t> (por simplicidad).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-Una fuente de luminosidad “f ” es observada con un rayo Ω(x), siendo x la distancia.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-Se mide una intensidad:</a:t>
            </a:r>
            <a:endParaRPr/>
          </a:p>
        </p:txBody>
      </p:sp>
      <p:sp>
        <p:nvSpPr>
          <p:cNvPr id="126" name="Google Shape;126;p22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Si la fuente tienen un contador N(f), entonces las fuentes de intensidad cerca de ‘f’ por rayo 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es el resultado de un </a:t>
            </a:r>
            <a:r>
              <a:rPr lang="es"/>
              <a:t>cálculo</a:t>
            </a:r>
            <a:r>
              <a:rPr lang="es"/>
              <a:t> involucrando una probabilidad condicional.</a:t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200" y="2898450"/>
            <a:ext cx="2559225" cy="89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0775" y="1888800"/>
            <a:ext cx="2143125" cy="93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Probabilidad de deflexion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 lo anterior se obtiene p1(s), la probabilidad de que una intensidad ‘s’ provenga de una sola fuente en </a:t>
            </a:r>
            <a:r>
              <a:rPr lang="es"/>
              <a:t>algún</a:t>
            </a:r>
            <a:r>
              <a:rPr lang="es"/>
              <a:t> lugar del rayo.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Sea la </a:t>
            </a:r>
            <a:r>
              <a:rPr lang="es"/>
              <a:t>deflexión</a:t>
            </a:r>
            <a:r>
              <a:rPr lang="es"/>
              <a:t> D generada de cualquier fuente, a su vez tomando en cuenta de que se necesita p1,p2,p3,... y si las </a:t>
            </a:r>
            <a:r>
              <a:rPr lang="es"/>
              <a:t>fuentes</a:t>
            </a:r>
            <a:r>
              <a:rPr lang="es"/>
              <a:t> son distribuidas aleatoriamente, entonces se espera que sus </a:t>
            </a:r>
            <a:r>
              <a:rPr lang="es"/>
              <a:t>números</a:t>
            </a:r>
            <a:r>
              <a:rPr lang="es"/>
              <a:t> sigan una </a:t>
            </a:r>
            <a:r>
              <a:rPr lang="es"/>
              <a:t>distribución</a:t>
            </a:r>
            <a:r>
              <a:rPr lang="es"/>
              <a:t> de </a:t>
            </a:r>
            <a:r>
              <a:rPr lang="es"/>
              <a:t>Poisson</a:t>
            </a:r>
            <a:r>
              <a:rPr lang="es"/>
              <a:t> de la forma:</a:t>
            </a:r>
            <a:endParaRPr/>
          </a:p>
        </p:txBody>
      </p:sp>
      <p:sp>
        <p:nvSpPr>
          <p:cNvPr id="135" name="Google Shape;135;p23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Existe una simple relacion entre las transformadas de Fourier y la distribuciones de probabilidad para las intensiadades ‘s’: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donde ω es la variable de Fourier. Juntando todo, se obtiene el resultado de Scheuer de la tranf. de Fourier para la distribucion p(D):</a:t>
            </a: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5375" y="3522988"/>
            <a:ext cx="3105150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6975" y="2128838"/>
            <a:ext cx="1990725" cy="8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98513" y="4056388"/>
            <a:ext cx="3533775" cy="8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Probabilidad de deflexion</a:t>
            </a:r>
            <a:endParaRPr/>
          </a:p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Donde tambien de lo anterior: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Soluciones analiticas estan disponibles para rasd  cuando N(f) es una ley de potencia, pero la transf. inversa para obtenr p(D) se debe hacer numericamente.</a:t>
            </a:r>
            <a:endParaRPr/>
          </a:p>
        </p:txBody>
      </p:sp>
      <p:sp>
        <p:nvSpPr>
          <p:cNvPr id="145" name="Google Shape;145;p24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450" y="1552563"/>
            <a:ext cx="3200400" cy="10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9500" y="2571750"/>
            <a:ext cx="372615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8076" y="287300"/>
            <a:ext cx="3009275" cy="456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 medirse objetos lejanos, siempre va a haber </a:t>
            </a:r>
            <a:r>
              <a:rPr lang="es"/>
              <a:t>difusión</a:t>
            </a:r>
            <a:r>
              <a:rPr lang="es"/>
              <a:t> en las </a:t>
            </a:r>
            <a:r>
              <a:rPr lang="es"/>
              <a:t>imágenes</a:t>
            </a:r>
            <a:r>
              <a:rPr lang="es"/>
              <a:t>. Debido a la cantidad de elementos que pueden influir en esto, no es posible tener una </a:t>
            </a:r>
            <a:r>
              <a:rPr lang="es"/>
              <a:t>regla</a:t>
            </a:r>
            <a:r>
              <a:rPr lang="es"/>
              <a:t> general que funcione para cualquier </a:t>
            </a:r>
            <a:r>
              <a:rPr lang="es"/>
              <a:t>límite</a:t>
            </a:r>
            <a:r>
              <a:rPr lang="es"/>
              <a:t> de </a:t>
            </a:r>
            <a:r>
              <a:rPr lang="es"/>
              <a:t>confusión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2750" y="2571748"/>
            <a:ext cx="5781925" cy="237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5925" y="-2348825"/>
            <a:ext cx="9289926" cy="915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177600" y="1554500"/>
            <a:ext cx="4045200" cy="27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-</a:t>
            </a:r>
            <a:r>
              <a:rPr b="1" lang="es" sz="2500"/>
              <a:t>Objetos difusos</a:t>
            </a:r>
            <a:endParaRPr b="1"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/>
              <a:t>-Señal mezclada</a:t>
            </a:r>
            <a:endParaRPr b="1"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500"/>
              <a:t>-Función </a:t>
            </a:r>
            <a:r>
              <a:rPr b="1" lang="es" sz="2500"/>
              <a:t>dispersión</a:t>
            </a:r>
            <a:r>
              <a:rPr b="1" lang="es" sz="2500"/>
              <a:t> de punto FDP (instrumento)</a:t>
            </a:r>
            <a:endParaRPr b="1" sz="2500"/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3777000" cy="61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¿Confusión?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b="79696" l="0" r="87276" t="11261"/>
          <a:stretch/>
        </p:blipFill>
        <p:spPr>
          <a:xfrm>
            <a:off x="4934600" y="4208326"/>
            <a:ext cx="850475" cy="56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2200" y="1364375"/>
            <a:ext cx="1595275" cy="16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5038" y="1364375"/>
            <a:ext cx="1445700" cy="1748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98325" y="1364375"/>
            <a:ext cx="1445696" cy="16963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4905300" y="3245475"/>
            <a:ext cx="4045200" cy="15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>
                <a:solidFill>
                  <a:schemeClr val="lt1"/>
                </a:solidFill>
              </a:rPr>
              <a:t>Agrupación de puntos difusos</a:t>
            </a:r>
            <a:endParaRPr sz="2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675325" y="327400"/>
            <a:ext cx="37731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Contexto Histórico 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es" sz="1600"/>
              <a:t>Controversia en los años 50s (Scheuer 1991)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b="1" lang="es" sz="1600"/>
              <a:t>Sydney (Mill Cross) y Cambrige (Interferometro)</a:t>
            </a:r>
            <a:endParaRPr b="1" sz="1600"/>
          </a:p>
          <a:p>
            <a:pPr indent="-330200" lvl="0" marL="457200" rtl="0" algn="l">
              <a:spcBef>
                <a:spcPts val="1600"/>
              </a:spcBef>
              <a:spcAft>
                <a:spcPts val="1600"/>
              </a:spcAft>
              <a:buSzPts val="1600"/>
              <a:buAutoNum type="arabicPeriod"/>
            </a:pPr>
            <a:r>
              <a:rPr b="1" lang="es" sz="1600"/>
              <a:t>Cambridge y Scheuer (1975) con fuentes discretas</a:t>
            </a:r>
            <a:endParaRPr b="1" sz="1600"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8775" y="162675"/>
            <a:ext cx="3473525" cy="227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8775" y="2642850"/>
            <a:ext cx="3473525" cy="2282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512700" y="434975"/>
            <a:ext cx="8118600" cy="95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/>
              <a:t>Source Count euclidia* N(f) ∝ f ^(−5/2).</a:t>
            </a:r>
            <a:endParaRPr sz="340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75" y="1741650"/>
            <a:ext cx="8658225" cy="275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/>
              <a:t>“Source </a:t>
            </a:r>
            <a:r>
              <a:rPr b="1" lang="es" sz="1800"/>
              <a:t>confusion”</a:t>
            </a:r>
            <a:r>
              <a:rPr b="1" lang="es" sz="1800"/>
              <a:t>.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800"/>
              <a:t>¿</a:t>
            </a:r>
            <a:r>
              <a:rPr b="1" lang="es" sz="1800"/>
              <a:t>Qué</a:t>
            </a:r>
            <a:r>
              <a:rPr b="1" lang="es" sz="1800"/>
              <a:t> determina el </a:t>
            </a:r>
            <a:r>
              <a:rPr b="1" lang="es" sz="1800"/>
              <a:t>límite</a:t>
            </a:r>
            <a:r>
              <a:rPr b="1" lang="es" sz="1800"/>
              <a:t> de </a:t>
            </a:r>
            <a:r>
              <a:rPr b="1" lang="es" sz="1800"/>
              <a:t>confusión</a:t>
            </a:r>
            <a:r>
              <a:rPr b="1" lang="es" sz="1800"/>
              <a:t>?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800"/>
              <a:t>Error instrumental.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800"/>
              <a:t> Objetos difusos predominan en el cielo.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800"/>
              <a:t>Señal mezclada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97" name="Google Shape;97;p18"/>
          <p:cNvSpPr txBox="1"/>
          <p:nvPr>
            <p:ph type="title"/>
          </p:nvPr>
        </p:nvSpPr>
        <p:spPr>
          <a:xfrm>
            <a:off x="-222650" y="3515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</a:t>
            </a:r>
            <a:r>
              <a:rPr lang="es"/>
              <a:t>Función</a:t>
            </a:r>
            <a:r>
              <a:rPr lang="es"/>
              <a:t> de </a:t>
            </a:r>
            <a:r>
              <a:rPr lang="es"/>
              <a:t>Dispersión</a:t>
            </a:r>
            <a:r>
              <a:rPr lang="es"/>
              <a:t> de Punto (SFP)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5500" y="1291943"/>
            <a:ext cx="3152675" cy="1773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5500" y="3137576"/>
            <a:ext cx="3152666" cy="177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268925" y="2739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43775" y="1128900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438" y="64375"/>
            <a:ext cx="3600762" cy="502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0725" y="64375"/>
            <a:ext cx="3658800" cy="502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512700" y="1215725"/>
            <a:ext cx="8171100" cy="293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Scheuer, Probabilidad de </a:t>
            </a:r>
            <a:r>
              <a:rPr lang="es"/>
              <a:t>deflexión</a:t>
            </a:r>
            <a:r>
              <a:rPr lang="es"/>
              <a:t> p(D)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1244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/>
              <a:t>Probabilidad de </a:t>
            </a:r>
            <a:r>
              <a:rPr lang="es" sz="3500"/>
              <a:t>deflexión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71675"/>
            <a:ext cx="834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s" sz="1600"/>
              <a:t>p(D)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s" sz="1600"/>
              <a:t>“deflexión” , “desviación” 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s" sz="1600"/>
              <a:t>Distribución de probabilidad y modelos de ajustes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s" sz="1600"/>
              <a:t>Ventajas (Scheuer 1957 , 1974 y Condon 1974)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s" sz="1600"/>
              <a:t>Ejemplos en donde se han ocupado:</a:t>
            </a:r>
            <a:endParaRPr sz="1600"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/>
              <a:t>Radio (Wall &amp; Cooke 1975), Sub-mm (Hughes 1998),  IR lejano (Glenn 2010), IR cercano (Jenkins &amp; Reid 1991), Óptico (Webb 1992) y rayos X(Scheuer 1974).</a:t>
            </a:r>
            <a:endParaRPr sz="1600"/>
          </a:p>
          <a:p>
            <a:pPr indent="0" lvl="0" marL="45720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